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0" r:id="rId5"/>
    <p:sldId id="361" r:id="rId6"/>
    <p:sldId id="317" r:id="rId7"/>
    <p:sldId id="365" r:id="rId8"/>
    <p:sldId id="363" r:id="rId9"/>
    <p:sldId id="325" r:id="rId10"/>
    <p:sldId id="321" r:id="rId11"/>
    <p:sldId id="367" r:id="rId12"/>
    <p:sldId id="368" r:id="rId13"/>
    <p:sldId id="316" r:id="rId14"/>
    <p:sldId id="371" r:id="rId15"/>
    <p:sldId id="360" r:id="rId16"/>
    <p:sldId id="370" r:id="rId17"/>
    <p:sldId id="324" r:id="rId18"/>
    <p:sldId id="326" r:id="rId19"/>
    <p:sldId id="302" r:id="rId20"/>
    <p:sldId id="332" r:id="rId21"/>
    <p:sldId id="369" r:id="rId22"/>
    <p:sldId id="301" r:id="rId23"/>
    <p:sldId id="330" r:id="rId24"/>
    <p:sldId id="310" r:id="rId25"/>
    <p:sldId id="311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3305" autoAdjust="0"/>
  </p:normalViewPr>
  <p:slideViewPr>
    <p:cSldViewPr snapToGrid="0" showGuides="1">
      <p:cViewPr varScale="1">
        <p:scale>
          <a:sx n="119" d="100"/>
          <a:sy n="119" d="100"/>
        </p:scale>
        <p:origin x="1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"/>
    </p:cViewPr>
  </p:sorter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ltares.github.io/HYDROLIB-core/latest/topics/dhydro_support/" TargetMode="External"/><Relationship Id="rId2" Type="http://schemas.openxmlformats.org/officeDocument/2006/relationships/hyperlink" Target="https://github.com/Deltares/HYDROLIB-core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ltares/dfm_tools/blob/main/docs/notebooks/modelbuilder_example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60.png"/><Relationship Id="rId4" Type="http://schemas.openxmlformats.org/officeDocument/2006/relationships/hyperlink" Target="https://github.com/geopandas/contextil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eltares.github.io/xugrid/examples/plotting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eltares.github.io/xugrid/examples/plotti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github.com/Deltares/dfm_tools/tree/main/docs/notebooks" TargetMode="External"/><Relationship Id="rId12" Type="http://schemas.openxmlformats.org/officeDocument/2006/relationships/image" Target="../media/image28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github.com/Deltares/MeshKernelPy" TargetMode="Externa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ata.marine.copernicus.eu/products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mwf/cdsapi/" TargetMode="External"/><Relationship Id="rId2" Type="http://schemas.openxmlformats.org/officeDocument/2006/relationships/hyperlink" Target="https://cds.climate.copernicus.eu/cdsapp#!/dataset/reanalysis-era5-single-levels?tab=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modelbuilding and post-processing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7-11-2023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340350" cy="4322763"/>
          </a:xfrm>
        </p:spPr>
        <p:txBody>
          <a:bodyPr/>
          <a:lstStyle/>
          <a:p>
            <a:pPr>
              <a:defRPr/>
            </a:pPr>
            <a:r>
              <a:rPr lang="en-US" altLang="nl-NL" dirty="0">
                <a:hlinkClick r:id="rId2"/>
              </a:rPr>
              <a:t>HYDROLIB-core</a:t>
            </a:r>
            <a:r>
              <a:rPr lang="en-US" altLang="nl-NL" dirty="0"/>
              <a:t> for </a:t>
            </a:r>
            <a:r>
              <a:rPr lang="en-US" dirty="0"/>
              <a:t>reading/writing of D-</a:t>
            </a:r>
            <a:r>
              <a:rPr lang="en-US" dirty="0" err="1"/>
              <a:t>FlowFM</a:t>
            </a:r>
            <a:r>
              <a:rPr lang="en-US" dirty="0"/>
              <a:t> input files (.</a:t>
            </a:r>
            <a:r>
              <a:rPr lang="en-US" dirty="0" err="1"/>
              <a:t>mdu</a:t>
            </a:r>
            <a:r>
              <a:rPr lang="en-US" dirty="0"/>
              <a:t>, .</a:t>
            </a:r>
            <a:r>
              <a:rPr lang="en-US" dirty="0" err="1"/>
              <a:t>ext</a:t>
            </a:r>
            <a:r>
              <a:rPr lang="en-US" dirty="0"/>
              <a:t>, .</a:t>
            </a:r>
            <a:r>
              <a:rPr lang="en-US" dirty="0" err="1"/>
              <a:t>bc</a:t>
            </a:r>
            <a:r>
              <a:rPr lang="en-US" dirty="0"/>
              <a:t>, .</a:t>
            </a:r>
            <a:r>
              <a:rPr lang="en-US" dirty="0" err="1"/>
              <a:t>pli</a:t>
            </a:r>
            <a:r>
              <a:rPr lang="en-US" dirty="0"/>
              <a:t>, etc.)</a:t>
            </a:r>
          </a:p>
          <a:p>
            <a:pPr>
              <a:defRPr/>
            </a:pPr>
            <a:r>
              <a:rPr lang="en-US" dirty="0"/>
              <a:t>Validation of model structure and file contents</a:t>
            </a:r>
          </a:p>
          <a:p>
            <a:pPr>
              <a:defRPr/>
            </a:pPr>
            <a:r>
              <a:rPr lang="en-US" dirty="0"/>
              <a:t>Adjusting model settings (</a:t>
            </a:r>
            <a:r>
              <a:rPr lang="en-US" dirty="0" err="1"/>
              <a:t>mdu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list of functionalities: </a:t>
            </a:r>
            <a:r>
              <a:rPr lang="en-US" dirty="0">
                <a:hlinkClick r:id="rId3"/>
              </a:rPr>
              <a:t>https://deltares.github.io/HYDROLIB-core/latest/topics/dhydro_support/</a:t>
            </a:r>
            <a:endParaRPr lang="en-US" dirty="0"/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88455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I/O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709" y="348971"/>
            <a:ext cx="1837848" cy="46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7EE7D-4DE2-0885-D605-667848ACC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625" y="3281486"/>
            <a:ext cx="3555786" cy="34730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49D0D8A-A076-C6E5-A842-B0B7F2E1568D}"/>
              </a:ext>
            </a:extLst>
          </p:cNvPr>
          <p:cNvGrpSpPr/>
          <p:nvPr/>
        </p:nvGrpSpPr>
        <p:grpSpPr>
          <a:xfrm>
            <a:off x="8388052" y="1239523"/>
            <a:ext cx="3254719" cy="2813647"/>
            <a:chOff x="3643312" y="2445340"/>
            <a:chExt cx="4140306" cy="35792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25D5A-7240-4DD5-9E47-6182B5399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534" b="65890"/>
            <a:stretch/>
          </p:blipFill>
          <p:spPr>
            <a:xfrm>
              <a:off x="3643312" y="2445340"/>
              <a:ext cx="4140305" cy="166674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5D00FD-B3B4-3516-E0DD-8DD49D4CB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9820" r="20534"/>
            <a:stretch/>
          </p:blipFill>
          <p:spPr>
            <a:xfrm>
              <a:off x="3643313" y="4061254"/>
              <a:ext cx="4140305" cy="196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07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8A31-D9AE-85DE-9163-5E2E5739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737B-81C0-2ACA-F269-456E4684E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</a:t>
            </a:r>
            <a:r>
              <a:rPr lang="en-US" dirty="0" err="1">
                <a:hlinkClick r:id="rId2"/>
              </a:rPr>
              <a:t>modelbuilder_example.ipynb</a:t>
            </a:r>
            <a:r>
              <a:rPr lang="en-US" dirty="0"/>
              <a:t> from the zip or the </a:t>
            </a:r>
            <a:r>
              <a:rPr lang="en-US" dirty="0" err="1"/>
              <a:t>dfm_tools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3D69-BF2C-8D94-0AF2-D139FAE9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0B4B0-C4C6-4302-4571-138D6876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914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512B-617E-4FF8-857F-E0B6F235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into 3D Model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3739-A7F4-434E-B4AA-CDF2DEC9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6" y="1552755"/>
            <a:ext cx="10517113" cy="45360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bounding box and period of interest, a 3D D-Flow FM model is created from global datasets:</a:t>
            </a:r>
          </a:p>
          <a:p>
            <a:r>
              <a:rPr lang="en-US" dirty="0"/>
              <a:t>Using Python libraries </a:t>
            </a:r>
            <a:r>
              <a:rPr lang="en-US" b="1" dirty="0"/>
              <a:t>HYDROLIB-core, </a:t>
            </a:r>
            <a:r>
              <a:rPr lang="en-US" b="1" dirty="0" err="1"/>
              <a:t>dfm_tools</a:t>
            </a:r>
            <a:r>
              <a:rPr lang="en-US" b="1" dirty="0"/>
              <a:t>, </a:t>
            </a:r>
            <a:r>
              <a:rPr lang="en-US" b="1" dirty="0" err="1"/>
              <a:t>MeshKernelPy</a:t>
            </a:r>
            <a:r>
              <a:rPr lang="en-US" b="1" dirty="0"/>
              <a:t>, </a:t>
            </a:r>
            <a:r>
              <a:rPr lang="en-US" b="1" dirty="0" err="1"/>
              <a:t>xarray</a:t>
            </a:r>
            <a:r>
              <a:rPr lang="en-US" b="1" dirty="0"/>
              <a:t> </a:t>
            </a:r>
            <a:r>
              <a:rPr lang="en-US" dirty="0"/>
              <a:t>and others</a:t>
            </a:r>
          </a:p>
          <a:p>
            <a:r>
              <a:rPr lang="en-US" b="1" dirty="0"/>
              <a:t>Grid generation </a:t>
            </a:r>
            <a:r>
              <a:rPr lang="en-US" dirty="0"/>
              <a:t>and </a:t>
            </a:r>
            <a:r>
              <a:rPr lang="en-US" b="1" dirty="0"/>
              <a:t>refinement</a:t>
            </a:r>
            <a:r>
              <a:rPr lang="en-US" dirty="0"/>
              <a:t> (based on local water depth)</a:t>
            </a:r>
          </a:p>
          <a:p>
            <a:r>
              <a:rPr lang="en-US" b="1" dirty="0"/>
              <a:t>Bathymetry</a:t>
            </a:r>
            <a:r>
              <a:rPr lang="en-US" dirty="0"/>
              <a:t> (GEBCO) retrieval and interpolation to grid</a:t>
            </a:r>
          </a:p>
          <a:p>
            <a:r>
              <a:rPr lang="en-US" b="1" dirty="0"/>
              <a:t>Initial and open boundary conditions</a:t>
            </a:r>
            <a:r>
              <a:rPr lang="en-US" dirty="0"/>
              <a:t>: download and interpolate ocean currents, sea surface heights, salinity, temperature from CMEMS or others, tide from FES2014, EOT or GTSMv4.1</a:t>
            </a:r>
          </a:p>
          <a:p>
            <a:r>
              <a:rPr lang="en-US" b="1" dirty="0"/>
              <a:t>Meteorological forcing</a:t>
            </a:r>
            <a:r>
              <a:rPr lang="en-US" dirty="0"/>
              <a:t>: download ERA5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991F2-BE77-4145-B867-5948219B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FDD4-D5D6-4C1E-90F4-4DFB615C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DC631-324C-4939-BC0D-1769A3F3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12</a:t>
            </a:fld>
            <a:endParaRPr lang="nl-NL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14ABEA8-94A5-434B-90B3-B7C42F3B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19" y="3709358"/>
            <a:ext cx="5965844" cy="314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8EBFD-D776-4AB1-9834-10FF02F6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800" y="3994030"/>
            <a:ext cx="3321409" cy="2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7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1AE0-F2E5-7D41-372F-C83243E7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Post-processing: visualization of model output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418AD-5933-58BA-AEFF-AFC22E86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D302B-147E-A534-340D-14670E7C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13</a:t>
            </a:fld>
            <a:endParaRPr lang="nl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17A869-BAAA-CFB2-5102-15FE8A25B35D}"/>
              </a:ext>
            </a:extLst>
          </p:cNvPr>
          <p:cNvSpPr txBox="1">
            <a:spLocks/>
          </p:cNvSpPr>
          <p:nvPr/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/>
              <a:t>I/O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 err="1"/>
              <a:t>Dask</a:t>
            </a:r>
            <a:r>
              <a:rPr lang="en-US" dirty="0"/>
              <a:t> for chunking, parallelization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2F860815-B907-316D-660F-614B5D07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14591"/>
            <a:ext cx="1824806" cy="6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949600" cy="936000"/>
          </a:xfrm>
        </p:spPr>
        <p:txBody>
          <a:bodyPr/>
          <a:lstStyle/>
          <a:p>
            <a:r>
              <a:rPr lang="en-US" dirty="0"/>
              <a:t>Processing </a:t>
            </a:r>
            <a:r>
              <a:rPr lang="en-US" dirty="0" err="1"/>
              <a:t>hisfiles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15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D-</a:t>
            </a:r>
            <a:r>
              <a:rPr lang="en-US" dirty="0" err="1"/>
              <a:t>FlowFM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Easy and flexible plotting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 r="8076"/>
          <a:stretch/>
        </p:blipFill>
        <p:spPr>
          <a:xfrm>
            <a:off x="6849835" y="2353534"/>
            <a:ext cx="5342166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 r="8076"/>
          <a:stretch/>
        </p:blipFill>
        <p:spPr>
          <a:xfrm>
            <a:off x="6849835" y="4601630"/>
            <a:ext cx="5342166" cy="2248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0610E-5487-6B46-A231-509D22C37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26" y="3544224"/>
            <a:ext cx="5302124" cy="3181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D61A8-CED6-70E0-2F58-2C009546F9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097" r="21466" b="11377"/>
          <a:stretch/>
        </p:blipFill>
        <p:spPr>
          <a:xfrm>
            <a:off x="819277" y="3146517"/>
            <a:ext cx="5115671" cy="397707"/>
          </a:xfrm>
          <a:prstGeom prst="rect">
            <a:avLst/>
          </a:prstGeom>
        </p:spPr>
      </p:pic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EE282959-1712-9816-F31F-916AE444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794" y="247344"/>
            <a:ext cx="1824806" cy="6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07" y="541695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375539" y="380537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>
                <a:hlinkClick r:id="rId4"/>
              </a:rPr>
              <a:t>contextily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05" b="9055"/>
          <a:stretch/>
        </p:blipFill>
        <p:spPr>
          <a:xfrm>
            <a:off x="6232952" y="3656177"/>
            <a:ext cx="5959048" cy="32018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F6122-52C0-2057-A507-BB8115F81DB6}"/>
              </a:ext>
            </a:extLst>
          </p:cNvPr>
          <p:cNvGrpSpPr/>
          <p:nvPr/>
        </p:nvGrpSpPr>
        <p:grpSpPr>
          <a:xfrm>
            <a:off x="9991297" y="257266"/>
            <a:ext cx="1445053" cy="490017"/>
            <a:chOff x="7762722" y="238130"/>
            <a:chExt cx="1445053" cy="49001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33BDA5-03D1-B60F-7983-2EE2FF1E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2722" y="238130"/>
              <a:ext cx="561478" cy="49001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828847-9F8C-5947-EEEF-97FE5B7E2B89}"/>
                </a:ext>
              </a:extLst>
            </p:cNvPr>
            <p:cNvSpPr txBox="1"/>
            <p:nvPr/>
          </p:nvSpPr>
          <p:spPr>
            <a:xfrm>
              <a:off x="8324200" y="257266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xugrid</a:t>
              </a:r>
              <a:endParaRPr lang="nl-NL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4"/>
            <a:ext cx="3923441" cy="4322763"/>
          </a:xfrm>
        </p:spPr>
        <p:txBody>
          <a:bodyPr/>
          <a:lstStyle/>
          <a:p>
            <a:r>
              <a:rPr lang="en-US" dirty="0"/>
              <a:t>Easy to create fancier plots like </a:t>
            </a:r>
            <a:r>
              <a:rPr lang="en-US" dirty="0" err="1"/>
              <a:t>contourf</a:t>
            </a:r>
            <a:r>
              <a:rPr lang="en-US" dirty="0"/>
              <a:t> or contour</a:t>
            </a:r>
          </a:p>
          <a:p>
            <a:r>
              <a:rPr lang="en-US" dirty="0" err="1"/>
              <a:t>Subsetting</a:t>
            </a:r>
            <a:r>
              <a:rPr lang="en-US" dirty="0"/>
              <a:t> on topology</a:t>
            </a:r>
          </a:p>
          <a:p>
            <a:r>
              <a:rPr lang="en-US" dirty="0"/>
              <a:t>More examples in the </a:t>
            </a:r>
            <a:r>
              <a:rPr lang="en-US" dirty="0" err="1">
                <a:hlinkClick r:id="rId2"/>
              </a:rPr>
              <a:t>xugrid</a:t>
            </a:r>
            <a:r>
              <a:rPr lang="en-US" dirty="0">
                <a:hlinkClick r:id="rId2"/>
              </a:rPr>
              <a:t> docs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plotting/</a:t>
            </a:r>
            <a:r>
              <a:rPr lang="en-US" dirty="0" err="1"/>
              <a:t>subsetting</a:t>
            </a:r>
            <a:r>
              <a:rPr lang="en-US" dirty="0"/>
              <a:t> options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3305E4-9482-A670-6C83-0D177FF12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277" y="2442904"/>
            <a:ext cx="7656723" cy="441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8F7E44-AB6F-0C10-C1B8-21BDC74DB6D6}"/>
              </a:ext>
            </a:extLst>
          </p:cNvPr>
          <p:cNvGrpSpPr/>
          <p:nvPr/>
        </p:nvGrpSpPr>
        <p:grpSpPr>
          <a:xfrm>
            <a:off x="9991297" y="257266"/>
            <a:ext cx="1445053" cy="490017"/>
            <a:chOff x="7762722" y="238130"/>
            <a:chExt cx="1445053" cy="4900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9E9E8B-F9BC-3E32-5407-1EAF315B0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722" y="238130"/>
              <a:ext cx="561478" cy="4900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298AB3-8103-5A62-7474-DDDA9A46FB36}"/>
                </a:ext>
              </a:extLst>
            </p:cNvPr>
            <p:cNvSpPr txBox="1"/>
            <p:nvPr/>
          </p:nvSpPr>
          <p:spPr>
            <a:xfrm>
              <a:off x="8324200" y="257266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xugrid</a:t>
              </a:r>
              <a:endParaRPr lang="nl-NL" sz="20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C7C915B-42CC-0EDB-8749-B45A3F64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51" y="3550509"/>
            <a:ext cx="3421015" cy="24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6CEC-479A-0D77-6CF2-9BBA593E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Rasterizing and </a:t>
            </a:r>
            <a:r>
              <a:rPr lang="en-US" dirty="0" err="1"/>
              <a:t>regridding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1294-92D5-1348-9B49-2965A8F14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4368285" cy="4320000"/>
          </a:xfrm>
        </p:spPr>
        <p:txBody>
          <a:bodyPr/>
          <a:lstStyle/>
          <a:p>
            <a:r>
              <a:rPr lang="en-US" dirty="0" err="1"/>
              <a:t>Xugrid</a:t>
            </a:r>
            <a:r>
              <a:rPr lang="en-US" dirty="0"/>
              <a:t> is a powerful tool to handle topology-related operations</a:t>
            </a:r>
          </a:p>
          <a:p>
            <a:r>
              <a:rPr lang="en-US" dirty="0"/>
              <a:t>Rasterization to regular gridded dataset for easy distribution and comfortable quivers</a:t>
            </a:r>
          </a:p>
          <a:p>
            <a:r>
              <a:rPr lang="en-US" dirty="0" err="1"/>
              <a:t>Regridding</a:t>
            </a:r>
            <a:r>
              <a:rPr lang="en-US" dirty="0"/>
              <a:t>, </a:t>
            </a:r>
            <a:r>
              <a:rPr lang="en-US" dirty="0" err="1"/>
              <a:t>reindex_like</a:t>
            </a:r>
            <a:r>
              <a:rPr lang="en-US" dirty="0"/>
              <a:t> to compare model results on different grids</a:t>
            </a:r>
          </a:p>
          <a:p>
            <a:r>
              <a:rPr lang="en-US" dirty="0"/>
              <a:t>More examples in the </a:t>
            </a:r>
            <a:r>
              <a:rPr lang="en-US" dirty="0" err="1">
                <a:hlinkClick r:id="rId2"/>
              </a:rPr>
              <a:t>xugrid</a:t>
            </a:r>
            <a:r>
              <a:rPr lang="en-US" dirty="0">
                <a:hlinkClick r:id="rId2"/>
              </a:rPr>
              <a:t> docs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C613-3F57-6C0E-891A-CD9A947E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284A6-12BD-B11C-00CD-0B51FAAB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18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13E7F-D138-1EA6-B92C-775D7E4A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45" y="1043458"/>
            <a:ext cx="6499655" cy="3610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5D9C311-994B-879F-5F18-17364F6D7F7F}"/>
              </a:ext>
            </a:extLst>
          </p:cNvPr>
          <p:cNvGrpSpPr/>
          <p:nvPr/>
        </p:nvGrpSpPr>
        <p:grpSpPr>
          <a:xfrm>
            <a:off x="9991297" y="257266"/>
            <a:ext cx="1445053" cy="490017"/>
            <a:chOff x="7762722" y="238130"/>
            <a:chExt cx="1445053" cy="4900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4E7A2C-FD32-7B06-6140-3BC8972DE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722" y="238130"/>
              <a:ext cx="561478" cy="4900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6F5A85-03B5-2E1B-0441-A55A3FD51313}"/>
                </a:ext>
              </a:extLst>
            </p:cNvPr>
            <p:cNvSpPr txBox="1"/>
            <p:nvPr/>
          </p:nvSpPr>
          <p:spPr>
            <a:xfrm>
              <a:off x="8324200" y="257266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xugrid</a:t>
              </a:r>
              <a:endParaRPr lang="nl-NL" sz="2000" dirty="0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AAC76B6E-A353-7C4E-77BB-363D97F51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8" t="50089"/>
          <a:stretch/>
        </p:blipFill>
        <p:spPr bwMode="auto">
          <a:xfrm>
            <a:off x="8608541" y="4654378"/>
            <a:ext cx="3583459" cy="22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08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Along a cross-section</a:t>
            </a:r>
          </a:p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9C44-406E-5347-ADB9-FE096D69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40B2C-3F17-B5F0-3C73-C118EF4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Studied Water Engineering and Management at University of Twente</a:t>
            </a:r>
          </a:p>
          <a:p>
            <a:r>
              <a:rPr lang="en-US" dirty="0"/>
              <a:t>Advisor/researcher hydrodynamics at Deltares since 2017</a:t>
            </a:r>
          </a:p>
          <a:p>
            <a:r>
              <a:rPr lang="en-US" dirty="0"/>
              <a:t>Development of hydrodynamic models (coastal/estuarian/global regions)</a:t>
            </a:r>
          </a:p>
          <a:p>
            <a:r>
              <a:rPr lang="en-US" dirty="0"/>
              <a:t>Python tools for creating and automating generic workflows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F819-65A9-DEC8-A754-A0C950EC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51CFE-265D-3467-D97A-D002F562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B6F6C4-1C69-589C-2128-E0E092F1F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1" b="12009"/>
          <a:stretch/>
        </p:blipFill>
        <p:spPr bwMode="auto">
          <a:xfrm>
            <a:off x="9092242" y="1759575"/>
            <a:ext cx="1735809" cy="17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63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Along a depth referenced to z0, </a:t>
            </a:r>
            <a:r>
              <a:rPr lang="en-US" dirty="0" err="1"/>
              <a:t>waterlevel</a:t>
            </a:r>
            <a:r>
              <a:rPr lang="en-US" dirty="0"/>
              <a:t>, </a:t>
            </a:r>
            <a:r>
              <a:rPr lang="en-US" dirty="0" err="1"/>
              <a:t>bedlevel</a:t>
            </a:r>
            <a:endParaRPr lang="en-US" dirty="0"/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support for sigma, z and </a:t>
            </a:r>
            <a:r>
              <a:rPr lang="en-US" dirty="0" err="1"/>
              <a:t>zsigma</a:t>
            </a:r>
            <a:r>
              <a:rPr lang="en-US" dirty="0"/>
              <a:t>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EED97A6-1A31-15A8-22DB-481B4B9F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26" y="1928814"/>
            <a:ext cx="67913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28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modelbuilding and post-processing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, </a:t>
            </a:r>
            <a:r>
              <a:rPr lang="en-GB" dirty="0" err="1">
                <a:hlinkClick r:id="rId5"/>
              </a:rPr>
              <a:t>MeshkernelPy</a:t>
            </a:r>
            <a:r>
              <a:rPr lang="en-GB" dirty="0"/>
              <a:t> and many more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re-invent the wheel</a:t>
            </a:r>
          </a:p>
          <a:p>
            <a:pPr marL="324000" lvl="1" indent="0">
              <a:buNone/>
            </a:pPr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7"/>
              </a:rPr>
              <a:t>jupyter</a:t>
            </a:r>
            <a:r>
              <a:rPr lang="en-US" dirty="0">
                <a:hlinkClick r:id="rId7"/>
              </a:rPr>
              <a:t> notebooks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32" y="2737173"/>
            <a:ext cx="1945320" cy="7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32" y="1275063"/>
            <a:ext cx="1945320" cy="496730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6" y="4982414"/>
            <a:ext cx="2195216" cy="98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98" y="4257348"/>
            <a:ext cx="2195216" cy="88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277" y="449669"/>
            <a:ext cx="2401734" cy="81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808817" cy="71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578" y="3636111"/>
            <a:ext cx="1642073" cy="60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BE73BD8-2BD8-1448-5925-C0EB135D4DB2}"/>
              </a:ext>
            </a:extLst>
          </p:cNvPr>
          <p:cNvGrpSpPr/>
          <p:nvPr/>
        </p:nvGrpSpPr>
        <p:grpSpPr>
          <a:xfrm>
            <a:off x="9185617" y="1974608"/>
            <a:ext cx="1445053" cy="490017"/>
            <a:chOff x="7762722" y="238130"/>
            <a:chExt cx="1445053" cy="4900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236E9E-C1AC-F641-E466-32B971CC2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62722" y="238130"/>
              <a:ext cx="561478" cy="490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F45630-ECE5-C87A-8A1B-927E5562D552}"/>
                </a:ext>
              </a:extLst>
            </p:cNvPr>
            <p:cNvSpPr txBox="1"/>
            <p:nvPr/>
          </p:nvSpPr>
          <p:spPr>
            <a:xfrm>
              <a:off x="8324200" y="257266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xugrid</a:t>
              </a:r>
              <a:endParaRPr lang="nl-NL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1AE0-F2E5-7D41-372F-C83243E7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Pre-processing: </a:t>
            </a:r>
            <a:r>
              <a:rPr lang="en-US" dirty="0" err="1"/>
              <a:t>Modelbuilder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418AD-5933-58BA-AEFF-AFC22E86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D302B-147E-A534-340D-14670E7C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4</a:t>
            </a:fld>
            <a:endParaRPr lang="nl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17A869-BAAA-CFB2-5102-15FE8A25B35D}"/>
              </a:ext>
            </a:extLst>
          </p:cNvPr>
          <p:cNvSpPr txBox="1">
            <a:spLocks/>
          </p:cNvSpPr>
          <p:nvPr/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4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EC8C-28A9-EAE6-BAF5-6AA3D5ED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generation with </a:t>
            </a:r>
            <a:r>
              <a:rPr lang="en-US" dirty="0" err="1"/>
              <a:t>MeshKernelPy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1055-D5C4-732F-C87C-016982942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err="1">
                <a:latin typeface="+mn-lt"/>
                <a:cs typeface="Calibri" panose="020F0502020204030204" pitchFamily="34" charset="0"/>
              </a:rPr>
              <a:t>MeshKernelPy</a:t>
            </a:r>
            <a:r>
              <a:rPr lang="en-US" sz="1800" dirty="0">
                <a:latin typeface="+mn-lt"/>
                <a:cs typeface="Calibri" panose="020F0502020204030204" pitchFamily="34" charset="0"/>
              </a:rPr>
              <a:t>: A Python package wrapping </a:t>
            </a:r>
            <a:r>
              <a:rPr lang="en-US" sz="1800" dirty="0" err="1">
                <a:latin typeface="+mn-lt"/>
                <a:cs typeface="Calibri" panose="020F0502020204030204" pitchFamily="34" charset="0"/>
              </a:rPr>
              <a:t>MeshKernel</a:t>
            </a:r>
            <a:r>
              <a:rPr lang="en-US" sz="1800" dirty="0">
                <a:latin typeface="+mn-lt"/>
                <a:cs typeface="Calibri" panose="020F0502020204030204" pitchFamily="34" charset="0"/>
              </a:rPr>
              <a:t> (meshing algorithms in C++)</a:t>
            </a:r>
          </a:p>
          <a:p>
            <a:r>
              <a:rPr lang="en-US" dirty="0"/>
              <a:t>Generation of grids: regular, refinement, deletion, interpolation</a:t>
            </a:r>
          </a:p>
          <a:p>
            <a:r>
              <a:rPr lang="en-US" dirty="0"/>
              <a:t>Multiple mesh instances: Mesh1D, Mesh2D, Contacts</a:t>
            </a:r>
          </a:p>
          <a:p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8C97C-0667-EAEF-9336-0C46E1B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5</a:t>
            </a:fld>
            <a:endParaRPr lang="nl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259152-26C8-2C08-B26E-4BD8DB430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7"/>
          <a:stretch/>
        </p:blipFill>
        <p:spPr>
          <a:xfrm>
            <a:off x="8517924" y="4068493"/>
            <a:ext cx="3608173" cy="2721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DABF05-7881-C2F2-2A24-8B3629B22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80" y="4035532"/>
            <a:ext cx="2878424" cy="26839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3362D3-FA29-14A9-6551-0E989FD7A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4"/>
          <a:stretch/>
        </p:blipFill>
        <p:spPr>
          <a:xfrm>
            <a:off x="5883256" y="4040200"/>
            <a:ext cx="2692467" cy="26582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F8E8AA-1368-18B2-F328-7981D8C7A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394" y="4040200"/>
            <a:ext cx="2843037" cy="26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+ plotting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/>
              <a:t>HYDROLIB-core for i/o of D-</a:t>
            </a:r>
            <a:r>
              <a:rPr lang="en-US" dirty="0" err="1"/>
              <a:t>FlowFM</a:t>
            </a:r>
            <a:r>
              <a:rPr lang="en-US" dirty="0"/>
              <a:t> model input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datasets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pol/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10447460" cy="936000"/>
          </a:xfrm>
        </p:spPr>
        <p:txBody>
          <a:bodyPr/>
          <a:lstStyle/>
          <a:p>
            <a:r>
              <a:rPr lang="en-US" dirty="0"/>
              <a:t>Interpolation of ocean models to polyline (.</a:t>
            </a:r>
            <a:r>
              <a:rPr lang="en-US" dirty="0" err="1"/>
              <a:t>bc</a:t>
            </a:r>
            <a:r>
              <a:rPr lang="en-US" dirty="0"/>
              <a:t> files)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482811"/>
            <a:ext cx="6230036" cy="4602077"/>
          </a:xfrm>
        </p:spPr>
        <p:txBody>
          <a:bodyPr/>
          <a:lstStyle/>
          <a:p>
            <a:r>
              <a:rPr lang="en-US" dirty="0"/>
              <a:t>Download ocean model data like </a:t>
            </a:r>
            <a:r>
              <a:rPr lang="en-US" dirty="0">
                <a:hlinkClick r:id="rId2"/>
              </a:rPr>
              <a:t>CMEMS</a:t>
            </a:r>
            <a:endParaRPr lang="en-US" dirty="0"/>
          </a:p>
          <a:p>
            <a:r>
              <a:rPr lang="en-US" dirty="0"/>
              <a:t>HYDROLIB-core for reading polyline (red line)</a:t>
            </a:r>
          </a:p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boundary support points (red line)</a:t>
            </a:r>
          </a:p>
          <a:p>
            <a:r>
              <a:rPr lang="en-US" dirty="0"/>
              <a:t>HYDROLIB-core for writing of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files</a:t>
            </a:r>
          </a:p>
          <a:p>
            <a:r>
              <a:rPr lang="en-US" dirty="0"/>
              <a:t>Examples on first support point: </a:t>
            </a:r>
            <a:r>
              <a:rPr lang="en-US" dirty="0" err="1"/>
              <a:t>waterlevel</a:t>
            </a:r>
            <a:r>
              <a:rPr lang="en-US" dirty="0"/>
              <a:t>, NO3, </a:t>
            </a:r>
            <a:r>
              <a:rPr lang="en-US" dirty="0" err="1"/>
              <a:t>ux</a:t>
            </a:r>
            <a:r>
              <a:rPr lang="en-US" dirty="0"/>
              <a:t>/</a:t>
            </a:r>
            <a:r>
              <a:rPr lang="en-US" dirty="0" err="1"/>
              <a:t>uy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896" y="4071807"/>
            <a:ext cx="4643653" cy="2786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502" y="1214436"/>
            <a:ext cx="4638047" cy="2782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4" y="3599935"/>
            <a:ext cx="4454976" cy="33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8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1B6B-AAE0-338D-97E8-36E648FE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of tidal models to boundary support points (.</a:t>
            </a:r>
            <a:r>
              <a:rPr lang="en-US" dirty="0" err="1"/>
              <a:t>bc</a:t>
            </a:r>
            <a:r>
              <a:rPr lang="en-US" dirty="0"/>
              <a:t> files)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B7BE-01C8-7AFB-9738-CE7885C8C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Tidal </a:t>
            </a:r>
            <a:r>
              <a:rPr lang="en-US" dirty="0" err="1"/>
              <a:t>waterlevel</a:t>
            </a:r>
            <a:r>
              <a:rPr lang="en-US" dirty="0"/>
              <a:t> boundary</a:t>
            </a:r>
          </a:p>
          <a:p>
            <a:r>
              <a:rPr lang="nl-NL" dirty="0" err="1"/>
              <a:t>Interpolate</a:t>
            </a:r>
            <a:r>
              <a:rPr lang="nl-NL" dirty="0"/>
              <a:t> </a:t>
            </a:r>
            <a:r>
              <a:rPr lang="nl-NL" dirty="0" err="1"/>
              <a:t>tidal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points in polyfile (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xarray</a:t>
            </a:r>
            <a:r>
              <a:rPr lang="nl-NL" dirty="0"/>
              <a:t>)</a:t>
            </a:r>
          </a:p>
          <a:p>
            <a:r>
              <a:rPr lang="nl-NL" dirty="0" err="1"/>
              <a:t>Available</a:t>
            </a:r>
            <a:r>
              <a:rPr lang="nl-NL" dirty="0"/>
              <a:t> sources: FES2014, FES2012, EOT20, GTSMv4.1</a:t>
            </a:r>
          </a:p>
          <a:p>
            <a:r>
              <a:rPr lang="nl-NL" dirty="0" err="1"/>
              <a:t>Written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Astronomic</a:t>
            </a:r>
            <a:r>
              <a:rPr lang="nl-NL" dirty="0"/>
              <a:t> </a:t>
            </a:r>
            <a:r>
              <a:rPr lang="nl-NL" dirty="0" err="1"/>
              <a:t>bc</a:t>
            </a:r>
            <a:r>
              <a:rPr lang="nl-NL" dirty="0"/>
              <a:t> files (</a:t>
            </a:r>
            <a:r>
              <a:rPr lang="nl-NL" dirty="0" err="1"/>
              <a:t>with</a:t>
            </a:r>
            <a:r>
              <a:rPr lang="nl-NL" dirty="0"/>
              <a:t> HYDROLIB-</a:t>
            </a:r>
            <a:r>
              <a:rPr lang="nl-NL" dirty="0" err="1"/>
              <a:t>core</a:t>
            </a:r>
            <a:r>
              <a:rPr lang="nl-NL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EEF78-4487-3D20-F2A9-AD2DA6C2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7987C-555C-A28B-1456-99209299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8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1212F-2E56-FBF1-4D40-29B66B33B984}"/>
              </a:ext>
            </a:extLst>
          </p:cNvPr>
          <p:cNvSpPr txBox="1"/>
          <p:nvPr/>
        </p:nvSpPr>
        <p:spPr>
          <a:xfrm>
            <a:off x="5728054" y="4362434"/>
            <a:ext cx="63307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700" dirty="0"/>
              <a:t>import </a:t>
            </a:r>
            <a:r>
              <a:rPr lang="nl-NL" sz="700" dirty="0" err="1"/>
              <a:t>matplotlib.pyplot</a:t>
            </a:r>
            <a:r>
              <a:rPr lang="nl-NL" sz="700" dirty="0"/>
              <a:t> as </a:t>
            </a:r>
            <a:r>
              <a:rPr lang="nl-NL" sz="700" dirty="0" err="1"/>
              <a:t>plt</a:t>
            </a:r>
            <a:endParaRPr lang="nl-NL" sz="700" dirty="0"/>
          </a:p>
          <a:p>
            <a:r>
              <a:rPr lang="nl-NL" sz="700" dirty="0" err="1"/>
              <a:t>plt.close</a:t>
            </a:r>
            <a:r>
              <a:rPr lang="nl-NL" sz="700" dirty="0"/>
              <a:t>('</a:t>
            </a:r>
            <a:r>
              <a:rPr lang="nl-NL" sz="700" dirty="0" err="1"/>
              <a:t>all</a:t>
            </a:r>
            <a:r>
              <a:rPr lang="nl-NL" sz="700" dirty="0"/>
              <a:t>')</a:t>
            </a:r>
          </a:p>
          <a:p>
            <a:r>
              <a:rPr lang="nl-NL" sz="700" dirty="0"/>
              <a:t>import </a:t>
            </a:r>
            <a:r>
              <a:rPr lang="nl-NL" sz="700" dirty="0" err="1"/>
              <a:t>xarray</a:t>
            </a:r>
            <a:r>
              <a:rPr lang="nl-NL" sz="700" dirty="0"/>
              <a:t> as </a:t>
            </a:r>
            <a:r>
              <a:rPr lang="nl-NL" sz="700" dirty="0" err="1"/>
              <a:t>xr</a:t>
            </a:r>
            <a:endParaRPr lang="nl-NL" sz="700" dirty="0"/>
          </a:p>
          <a:p>
            <a:r>
              <a:rPr lang="nl-NL" sz="700" dirty="0" err="1"/>
              <a:t>file_nc</a:t>
            </a:r>
            <a:r>
              <a:rPr lang="nl-NL" sz="700" dirty="0"/>
              <a:t> = </a:t>
            </a:r>
            <a:r>
              <a:rPr lang="nl-NL" sz="700" dirty="0" err="1"/>
              <a:t>r"p</a:t>
            </a:r>
            <a:r>
              <a:rPr lang="nl-NL" sz="700" dirty="0"/>
              <a:t>:\1230882-emodnet_hrsm\GTSMv3.0EMODnet\EMOD_MichaelTUM_yearcomponents\GTSMv4.1_yeartide_2014_2.20.06\compare_fouhis_fouxyz_v4\GTSMv4.1_tide_2014_M2_rasterized.nc"</a:t>
            </a:r>
          </a:p>
          <a:p>
            <a:r>
              <a:rPr lang="nl-NL" sz="700" dirty="0" err="1"/>
              <a:t>ds</a:t>
            </a:r>
            <a:r>
              <a:rPr lang="nl-NL" sz="700" dirty="0"/>
              <a:t> = </a:t>
            </a:r>
            <a:r>
              <a:rPr lang="nl-NL" sz="700" dirty="0" err="1"/>
              <a:t>xr.open_dataset</a:t>
            </a:r>
            <a:r>
              <a:rPr lang="nl-NL" sz="700" dirty="0"/>
              <a:t>(</a:t>
            </a:r>
            <a:r>
              <a:rPr lang="nl-NL" sz="700" dirty="0" err="1"/>
              <a:t>file_nc</a:t>
            </a:r>
            <a:r>
              <a:rPr lang="nl-NL" sz="700" dirty="0"/>
              <a:t>)</a:t>
            </a:r>
          </a:p>
          <a:p>
            <a:r>
              <a:rPr lang="nl-NL" sz="700" dirty="0" err="1"/>
              <a:t>fig,ax</a:t>
            </a:r>
            <a:r>
              <a:rPr lang="nl-NL" sz="700" dirty="0"/>
              <a:t> = </a:t>
            </a:r>
            <a:r>
              <a:rPr lang="nl-NL" sz="700" dirty="0" err="1"/>
              <a:t>plt.subplots</a:t>
            </a:r>
            <a:r>
              <a:rPr lang="nl-NL" sz="700" dirty="0"/>
              <a:t>(</a:t>
            </a:r>
            <a:r>
              <a:rPr lang="nl-NL" sz="700" dirty="0" err="1"/>
              <a:t>figsize</a:t>
            </a:r>
            <a:r>
              <a:rPr lang="nl-NL" sz="700" dirty="0"/>
              <a:t>=(9,4.5))</a:t>
            </a:r>
          </a:p>
          <a:p>
            <a:r>
              <a:rPr lang="nl-NL" sz="700" dirty="0" err="1"/>
              <a:t>ds.wl_amp.plot</a:t>
            </a:r>
            <a:r>
              <a:rPr lang="nl-NL" sz="700" dirty="0"/>
              <a:t>(</a:t>
            </a:r>
            <a:r>
              <a:rPr lang="nl-NL" sz="700" dirty="0" err="1"/>
              <a:t>vmax</a:t>
            </a:r>
            <a:r>
              <a:rPr lang="nl-NL" sz="700" dirty="0"/>
              <a:t>=1.2)</a:t>
            </a:r>
          </a:p>
          <a:p>
            <a:r>
              <a:rPr lang="nl-NL" sz="700" dirty="0" err="1"/>
              <a:t>dfmt.plot_coastlines</a:t>
            </a:r>
            <a:r>
              <a:rPr lang="nl-NL" sz="700" dirty="0"/>
              <a:t>(</a:t>
            </a:r>
            <a:r>
              <a:rPr lang="nl-NL" sz="700" dirty="0" err="1"/>
              <a:t>min_area</a:t>
            </a:r>
            <a:r>
              <a:rPr lang="nl-NL" sz="700" dirty="0"/>
              <a:t>=1000, </a:t>
            </a:r>
            <a:r>
              <a:rPr lang="nl-NL" sz="700" dirty="0" err="1"/>
              <a:t>res</a:t>
            </a:r>
            <a:r>
              <a:rPr lang="nl-NL" sz="700" dirty="0"/>
              <a:t>='i', </a:t>
            </a:r>
            <a:r>
              <a:rPr lang="nl-NL" sz="700" dirty="0" err="1"/>
              <a:t>ax</a:t>
            </a:r>
            <a:r>
              <a:rPr lang="nl-NL" sz="700" dirty="0"/>
              <a:t>=</a:t>
            </a:r>
            <a:r>
              <a:rPr lang="nl-NL" sz="700" dirty="0" err="1"/>
              <a:t>ax</a:t>
            </a:r>
            <a:r>
              <a:rPr lang="nl-NL" sz="700" dirty="0"/>
              <a:t>)</a:t>
            </a:r>
          </a:p>
          <a:p>
            <a:r>
              <a:rPr lang="nl-NL" sz="700" dirty="0" err="1"/>
              <a:t>ax.set_title</a:t>
            </a:r>
            <a:r>
              <a:rPr lang="nl-NL" sz="700" dirty="0"/>
              <a:t>("GTSMv4.1 M2 </a:t>
            </a:r>
            <a:r>
              <a:rPr lang="nl-NL" sz="700" dirty="0" err="1"/>
              <a:t>tidal</a:t>
            </a:r>
            <a:r>
              <a:rPr lang="nl-NL" sz="700" dirty="0"/>
              <a:t> component")</a:t>
            </a:r>
          </a:p>
          <a:p>
            <a:r>
              <a:rPr lang="nl-NL" sz="700" dirty="0" err="1"/>
              <a:t>fig.tight_layout</a:t>
            </a:r>
            <a:r>
              <a:rPr lang="nl-NL" sz="70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271681-3A0F-28E1-650C-B7773CCC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34" y="3251865"/>
            <a:ext cx="7022037" cy="3606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AF758-AE1A-34F2-B331-50952AD1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2" y="4462577"/>
            <a:ext cx="4327176" cy="17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9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4981-1B4F-6B7F-7FF7-5239A069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convert </a:t>
            </a:r>
            <a:r>
              <a:rPr lang="en-US" dirty="0" err="1"/>
              <a:t>meteo</a:t>
            </a:r>
            <a:r>
              <a:rPr lang="en-US" dirty="0"/>
              <a:t> forcing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8DF4-5E1D-6713-8FB4-E307AA993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768763"/>
            <a:ext cx="6254750" cy="4320000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meteo</a:t>
            </a:r>
            <a:r>
              <a:rPr lang="en-US" dirty="0"/>
              <a:t> data like </a:t>
            </a:r>
            <a:r>
              <a:rPr lang="en-US" dirty="0">
                <a:hlinkClick r:id="rId2"/>
              </a:rPr>
              <a:t>ER</a:t>
            </a:r>
            <a:r>
              <a:rPr lang="en-US" dirty="0">
                <a:hlinkClick r:id="rId2"/>
              </a:rPr>
              <a:t>A5</a:t>
            </a:r>
            <a:r>
              <a:rPr lang="en-US" dirty="0"/>
              <a:t> with </a:t>
            </a:r>
            <a:r>
              <a:rPr lang="en-US" dirty="0" err="1">
                <a:hlinkClick r:id="rId3"/>
              </a:rPr>
              <a:t>cdsapi</a:t>
            </a:r>
            <a:endParaRPr lang="en-US" dirty="0"/>
          </a:p>
          <a:p>
            <a:r>
              <a:rPr lang="nl-NL" dirty="0" err="1"/>
              <a:t>Merge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convert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D-</a:t>
            </a:r>
            <a:r>
              <a:rPr lang="nl-NL" dirty="0" err="1"/>
              <a:t>FlowFM</a:t>
            </a:r>
            <a:r>
              <a:rPr lang="nl-NL" dirty="0"/>
              <a:t> format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xarray</a:t>
            </a:r>
            <a:endParaRPr lang="nl-NL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46C68-3B91-C1AD-B3CE-05EC485E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74AC3-8420-1119-59AA-F826922A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031A0-1EB8-A40C-E544-79C2F5A83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58" y="1768763"/>
            <a:ext cx="43053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70968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58dc3081-d8a1-4e92-884a-04f6ca0fc63f"/>
    <ds:schemaRef ds:uri="http://purl.org/dc/elements/1.1/"/>
    <ds:schemaRef ds:uri="http://schemas.microsoft.com/office/2006/metadata/properties"/>
    <ds:schemaRef ds:uri="9dc10479-9fe1-482d-8b13-fa9fc147c365"/>
    <ds:schemaRef ds:uri="5db5d4ef-9fd2-45ea-8e34-77d63cce28d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2643</TotalTime>
  <Words>966</Words>
  <Application>Microsoft Office PowerPoint</Application>
  <PresentationFormat>Widescreen</PresentationFormat>
  <Paragraphs>133</Paragraphs>
  <Slides>22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Deltares</vt:lpstr>
      <vt:lpstr>dfm_tools </vt:lpstr>
      <vt:lpstr>About myself</vt:lpstr>
      <vt:lpstr>dfm_tools: the concept</vt:lpstr>
      <vt:lpstr>Pre-processing: Modelbuilder</vt:lpstr>
      <vt:lpstr>Grid generation with MeshKernelPy</vt:lpstr>
      <vt:lpstr>Reading + plotting of D-FlowFM input files</vt:lpstr>
      <vt:lpstr>Interpolation of ocean models to polyline (.bc files)</vt:lpstr>
      <vt:lpstr>Interpolation of tidal models to boundary support points (.bc files)</vt:lpstr>
      <vt:lpstr>Download and convert meteo forcing</vt:lpstr>
      <vt:lpstr>I/O of D-FlowFM input files</vt:lpstr>
      <vt:lpstr>Try it yourself</vt:lpstr>
      <vt:lpstr>Combined into 3D Model Builder</vt:lpstr>
      <vt:lpstr>Post-processing: visualization of model output</vt:lpstr>
      <vt:lpstr>I/O of netcdf files</vt:lpstr>
      <vt:lpstr>Processing hisfiles</vt:lpstr>
      <vt:lpstr>Processing mapfiles</vt:lpstr>
      <vt:lpstr>Many plotting/subsetting options</vt:lpstr>
      <vt:lpstr>Rasterizing and regridding</vt:lpstr>
      <vt:lpstr>Slicing trough 3D partitioned FM map data</vt:lpstr>
      <vt:lpstr>Slicing trough 3D partitioned FM map data</vt:lpstr>
      <vt:lpstr>Cartopy basemaps and coastlines/borders</vt:lpstr>
      <vt:lpstr>Vector plots for regulargrids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287</cp:revision>
  <dcterms:created xsi:type="dcterms:W3CDTF">2020-02-17T13:56:38Z</dcterms:created>
  <dcterms:modified xsi:type="dcterms:W3CDTF">2023-11-07T12:10:59Z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